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Default Extension="tiff" ContentType="image/tiff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416" r:id="rId2"/>
    <p:sldId id="523" r:id="rId3"/>
    <p:sldId id="482" r:id="rId4"/>
    <p:sldId id="543" r:id="rId5"/>
    <p:sldId id="590" r:id="rId6"/>
    <p:sldId id="591" r:id="rId7"/>
    <p:sldId id="641" r:id="rId8"/>
    <p:sldId id="646" r:id="rId9"/>
    <p:sldId id="647" r:id="rId10"/>
    <p:sldId id="648" r:id="rId11"/>
    <p:sldId id="649" r:id="rId12"/>
    <p:sldId id="642" r:id="rId13"/>
    <p:sldId id="545" r:id="rId14"/>
    <p:sldId id="547" r:id="rId15"/>
    <p:sldId id="549" r:id="rId16"/>
    <p:sldId id="650" r:id="rId17"/>
    <p:sldId id="651" r:id="rId18"/>
    <p:sldId id="652" r:id="rId19"/>
    <p:sldId id="572" r:id="rId20"/>
    <p:sldId id="617" r:id="rId21"/>
    <p:sldId id="575" r:id="rId22"/>
    <p:sldId id="653" r:id="rId23"/>
    <p:sldId id="618" r:id="rId24"/>
    <p:sldId id="655" r:id="rId25"/>
    <p:sldId id="656" r:id="rId26"/>
    <p:sldId id="555" r:id="rId27"/>
    <p:sldId id="582" r:id="rId28"/>
    <p:sldId id="627" r:id="rId29"/>
    <p:sldId id="583" r:id="rId30"/>
    <p:sldId id="658" r:id="rId31"/>
    <p:sldId id="485" r:id="rId32"/>
    <p:sldId id="486" r:id="rId33"/>
    <p:sldId id="487" r:id="rId34"/>
    <p:sldId id="488" r:id="rId3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12" y="-116"/>
      </p:cViewPr>
      <p:guideLst>
        <p:guide orient="horz" pos="2159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tiff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.jpeg"/><Relationship Id="rId9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tags" Target="../tags/tag17.xml"/><Relationship Id="rId7" Type="http://schemas.openxmlformats.org/officeDocument/2006/relationships/image" Target="../media/image12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tags" Target="../tags/tag20.xml"/><Relationship Id="rId7" Type="http://schemas.openxmlformats.org/officeDocument/2006/relationships/image" Target="../media/image12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jpeg"/><Relationship Id="rId7" Type="http://schemas.openxmlformats.org/officeDocument/2006/relationships/image" Target="../media/image20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3.xml"/><Relationship Id="rId7" Type="http://schemas.openxmlformats.org/officeDocument/2006/relationships/image" Target="../media/image27.tiff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26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5.png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26.xml"/><Relationship Id="rId7" Type="http://schemas.openxmlformats.org/officeDocument/2006/relationships/image" Target="../media/image1.jpeg"/><Relationship Id="rId12" Type="http://schemas.openxmlformats.org/officeDocument/2006/relationships/image" Target="../media/image42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1.png"/><Relationship Id="rId5" Type="http://schemas.openxmlformats.org/officeDocument/2006/relationships/tags" Target="../tags/tag28.xml"/><Relationship Id="rId10" Type="http://schemas.openxmlformats.org/officeDocument/2006/relationships/image" Target="../media/image45.jpeg"/><Relationship Id="rId4" Type="http://schemas.openxmlformats.org/officeDocument/2006/relationships/tags" Target="../tags/tag27.xml"/><Relationship Id="rId9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sp>
        <p:nvSpPr>
          <p:cNvPr id="16" name="标题 3"/>
          <p:cNvSpPr>
            <a:spLocks noGrp="1"/>
          </p:cNvSpPr>
          <p:nvPr/>
        </p:nvSpPr>
        <p:spPr>
          <a:xfrm>
            <a:off x="1561237" y="172295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5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　长方体和正方体的表面积</a:t>
            </a:r>
          </a:p>
        </p:txBody>
      </p:sp>
      <p:sp>
        <p:nvSpPr>
          <p:cNvPr id="17" name="副标题 4"/>
          <p:cNvSpPr>
            <a:spLocks noGrp="1"/>
          </p:cNvSpPr>
          <p:nvPr/>
        </p:nvSpPr>
        <p:spPr>
          <a:xfrm>
            <a:off x="294005" y="173355"/>
            <a:ext cx="460184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长方体和正方体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7" name="AutoShape 2"/>
          <p:cNvSpPr>
            <a:spLocks noChangeArrowheads="1"/>
          </p:cNvSpPr>
          <p:nvPr/>
        </p:nvSpPr>
        <p:spPr bwMode="auto">
          <a:xfrm>
            <a:off x="3763010" y="4469448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4236085" y="383127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 rot="18922646" flipV="1">
            <a:off x="6758623" y="3883660"/>
            <a:ext cx="1417637" cy="533400"/>
          </a:xfrm>
          <a:prstGeom prst="parallelogram">
            <a:avLst>
              <a:gd name="adj" fmla="val 10151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auto">
          <a:xfrm>
            <a:off x="3572510" y="3839210"/>
            <a:ext cx="1300163" cy="647700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4869498" y="3324860"/>
            <a:ext cx="2738437" cy="504825"/>
          </a:xfrm>
          <a:prstGeom prst="parallelogram">
            <a:avLst>
              <a:gd name="adj" fmla="val 40709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7"/>
          <p:cNvSpPr>
            <a:spLocks noChangeArrowheads="1"/>
          </p:cNvSpPr>
          <p:nvPr/>
        </p:nvSpPr>
        <p:spPr bwMode="auto">
          <a:xfrm>
            <a:off x="5099685" y="2673985"/>
            <a:ext cx="2822575" cy="635000"/>
          </a:xfrm>
          <a:prstGeom prst="parallelogram">
            <a:avLst>
              <a:gd name="adj" fmla="val 50109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6085523" y="270256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上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5375910" y="384238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下</a:t>
            </a: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861560" y="445357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前</a:t>
            </a: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5737860" y="326294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后</a:t>
            </a: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 rot="268768">
            <a:off x="3997960" y="381381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左</a:t>
            </a: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 rot="831381">
            <a:off x="7176135" y="383921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3302635" y="4996498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775710" y="435832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 rot="18922646" flipV="1">
            <a:off x="6298248" y="4410710"/>
            <a:ext cx="1417637" cy="533400"/>
          </a:xfrm>
          <a:prstGeom prst="parallelogram">
            <a:avLst>
              <a:gd name="adj" fmla="val 10151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3112135" y="4366260"/>
            <a:ext cx="1300163" cy="647700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4386898" y="3851910"/>
            <a:ext cx="3024187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859973" y="3213735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2" name="Group 8"/>
          <p:cNvGrpSpPr/>
          <p:nvPr/>
        </p:nvGrpSpPr>
        <p:grpSpPr bwMode="auto">
          <a:xfrm>
            <a:off x="3836035" y="2853373"/>
            <a:ext cx="3313113" cy="2998787"/>
            <a:chOff x="0" y="0"/>
            <a:chExt cx="2087" cy="1889"/>
          </a:xfrm>
        </p:grpSpPr>
        <p:sp>
          <p:nvSpPr>
            <p:cNvPr id="13" name="AutoShape 9"/>
            <p:cNvSpPr>
              <a:spLocks noChangeArrowheads="1"/>
            </p:cNvSpPr>
            <p:nvPr/>
          </p:nvSpPr>
          <p:spPr bwMode="auto">
            <a:xfrm>
              <a:off x="334" y="1571"/>
              <a:ext cx="1407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AutoShape 10"/>
            <p:cNvSpPr>
              <a:spLocks noChangeArrowheads="1"/>
            </p:cNvSpPr>
            <p:nvPr/>
          </p:nvSpPr>
          <p:spPr bwMode="auto">
            <a:xfrm>
              <a:off x="342" y="947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AutoShape 11"/>
            <p:cNvSpPr>
              <a:spLocks noChangeArrowheads="1"/>
            </p:cNvSpPr>
            <p:nvPr/>
          </p:nvSpPr>
          <p:spPr bwMode="auto">
            <a:xfrm>
              <a:off x="334" y="624"/>
              <a:ext cx="1407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342" y="0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AutoShape 13"/>
            <p:cNvSpPr>
              <a:spLocks noChangeArrowheads="1"/>
            </p:cNvSpPr>
            <p:nvPr/>
          </p:nvSpPr>
          <p:spPr bwMode="auto">
            <a:xfrm>
              <a:off x="1740" y="94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>
              <a:off x="0" y="93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4915535" y="436943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下</a:t>
            </a: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4401185" y="498062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前</a:t>
            </a: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5493385" y="378999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后</a:t>
            </a:r>
          </a:p>
        </p:txBody>
      </p:sp>
      <p:sp>
        <p:nvSpPr>
          <p:cNvPr id="34" name="Text Box 18"/>
          <p:cNvSpPr txBox="1">
            <a:spLocks noChangeArrowheads="1"/>
          </p:cNvSpPr>
          <p:nvPr/>
        </p:nvSpPr>
        <p:spPr bwMode="auto">
          <a:xfrm>
            <a:off x="5996623" y="320738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上</a:t>
            </a:r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 rot="268768">
            <a:off x="3537585" y="434086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左</a:t>
            </a:r>
          </a:p>
        </p:txBody>
      </p:sp>
      <p:sp>
        <p:nvSpPr>
          <p:cNvPr id="36" name="Text Box 20"/>
          <p:cNvSpPr txBox="1">
            <a:spLocks noChangeArrowheads="1"/>
          </p:cNvSpPr>
          <p:nvPr/>
        </p:nvSpPr>
        <p:spPr bwMode="auto">
          <a:xfrm rot="831381">
            <a:off x="6715760" y="436626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右</a:t>
            </a:r>
          </a:p>
        </p:txBody>
      </p:sp>
      <p:sp>
        <p:nvSpPr>
          <p:cNvPr id="37" name="Text Box 21"/>
          <p:cNvSpPr txBox="1">
            <a:spLocks noChangeArrowheads="1"/>
          </p:cNvSpPr>
          <p:nvPr/>
        </p:nvSpPr>
        <p:spPr bwMode="auto">
          <a:xfrm>
            <a:off x="5218748" y="305181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上</a:t>
            </a:r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auto">
          <a:xfrm>
            <a:off x="5218748" y="450913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下</a:t>
            </a:r>
          </a:p>
        </p:txBody>
      </p:sp>
      <p:sp>
        <p:nvSpPr>
          <p:cNvPr id="39" name="Text Box 23"/>
          <p:cNvSpPr txBox="1">
            <a:spLocks noChangeArrowheads="1"/>
          </p:cNvSpPr>
          <p:nvPr/>
        </p:nvSpPr>
        <p:spPr bwMode="auto">
          <a:xfrm>
            <a:off x="5169535" y="530129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前</a:t>
            </a:r>
          </a:p>
        </p:txBody>
      </p:sp>
      <p:sp>
        <p:nvSpPr>
          <p:cNvPr id="40" name="Text Box 24"/>
          <p:cNvSpPr txBox="1">
            <a:spLocks noChangeArrowheads="1"/>
          </p:cNvSpPr>
          <p:nvPr/>
        </p:nvSpPr>
        <p:spPr bwMode="auto">
          <a:xfrm>
            <a:off x="5186998" y="381063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后</a:t>
            </a:r>
          </a:p>
        </p:txBody>
      </p:sp>
      <p:sp>
        <p:nvSpPr>
          <p:cNvPr id="41" name="Text Box 25"/>
          <p:cNvSpPr txBox="1">
            <a:spLocks noChangeArrowheads="1"/>
          </p:cNvSpPr>
          <p:nvPr/>
        </p:nvSpPr>
        <p:spPr bwMode="auto">
          <a:xfrm>
            <a:off x="3847148" y="455676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左</a:t>
            </a:r>
          </a:p>
        </p:txBody>
      </p:sp>
      <p:sp>
        <p:nvSpPr>
          <p:cNvPr id="42" name="Text Box 26"/>
          <p:cNvSpPr txBox="1">
            <a:spLocks noChangeArrowheads="1"/>
          </p:cNvSpPr>
          <p:nvPr/>
        </p:nvSpPr>
        <p:spPr bwMode="auto">
          <a:xfrm>
            <a:off x="6609398" y="456469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31" grpId="0" bldLvl="0" animBg="1" autoUpdateAnimBg="0"/>
      <p:bldP spid="32" grpId="0" bldLvl="0" animBg="1" autoUpdateAnimBg="0"/>
      <p:bldP spid="33" grpId="0" bldLvl="0" animBg="1" autoUpdateAnimBg="0"/>
      <p:bldP spid="34" grpId="0" bldLvl="0" animBg="1" autoUpdateAnimBg="0"/>
      <p:bldP spid="35" grpId="0" bldLvl="0" animBg="1" autoUpdateAnimBg="0"/>
      <p:bldP spid="36" grpId="0" bldLvl="0" animBg="1" autoUpdateAnimBg="0"/>
      <p:bldP spid="37" grpId="0" bldLvl="0" animBg="1" autoUpdateAnimBg="0"/>
      <p:bldP spid="38" grpId="0" bldLvl="0" animBg="1" autoUpdateAnimBg="0"/>
      <p:bldP spid="39" grpId="0" bldLvl="0" animBg="1" autoUpdateAnimBg="0"/>
      <p:bldP spid="40" grpId="0" bldLvl="0" animBg="1" autoUpdateAnimBg="0"/>
      <p:bldP spid="41" grpId="0" bldLvl="0" animBg="1" autoUpdateAnimBg="0"/>
      <p:bldP spid="42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7456408" y="1309766"/>
            <a:ext cx="2313836" cy="3094386"/>
            <a:chOff x="4346961" y="1227101"/>
            <a:chExt cx="2313836" cy="3094386"/>
          </a:xfrm>
        </p:grpSpPr>
        <p:sp>
          <p:nvSpPr>
            <p:cNvPr id="40" name="AutoShape 10"/>
            <p:cNvSpPr>
              <a:spLocks noChangeArrowheads="1"/>
            </p:cNvSpPr>
            <p:nvPr/>
          </p:nvSpPr>
          <p:spPr bwMode="auto">
            <a:xfrm>
              <a:off x="5118018" y="1227101"/>
              <a:ext cx="775257" cy="775257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AutoShape 11"/>
            <p:cNvSpPr>
              <a:spLocks noChangeArrowheads="1"/>
            </p:cNvSpPr>
            <p:nvPr/>
          </p:nvSpPr>
          <p:spPr bwMode="auto">
            <a:xfrm>
              <a:off x="5118018" y="2000239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AutoShape 10"/>
            <p:cNvSpPr>
              <a:spLocks noChangeArrowheads="1"/>
            </p:cNvSpPr>
            <p:nvPr/>
          </p:nvSpPr>
          <p:spPr bwMode="auto">
            <a:xfrm>
              <a:off x="5116430" y="2773764"/>
              <a:ext cx="775257" cy="775257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AutoShape 11"/>
            <p:cNvSpPr>
              <a:spLocks noChangeArrowheads="1"/>
            </p:cNvSpPr>
            <p:nvPr/>
          </p:nvSpPr>
          <p:spPr bwMode="auto">
            <a:xfrm>
              <a:off x="5111001" y="3545843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AutoShape 11"/>
            <p:cNvSpPr>
              <a:spLocks noChangeArrowheads="1"/>
            </p:cNvSpPr>
            <p:nvPr/>
          </p:nvSpPr>
          <p:spPr bwMode="auto">
            <a:xfrm>
              <a:off x="4346961" y="2773764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AutoShape 11"/>
            <p:cNvSpPr>
              <a:spLocks noChangeArrowheads="1"/>
            </p:cNvSpPr>
            <p:nvPr/>
          </p:nvSpPr>
          <p:spPr bwMode="auto">
            <a:xfrm>
              <a:off x="5885899" y="2772318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" name="Group 8"/>
          <p:cNvGrpSpPr/>
          <p:nvPr/>
        </p:nvGrpSpPr>
        <p:grpSpPr bwMode="auto">
          <a:xfrm>
            <a:off x="2597294" y="1369472"/>
            <a:ext cx="3313113" cy="2998787"/>
            <a:chOff x="0" y="0"/>
            <a:chExt cx="2087" cy="1889"/>
          </a:xfrm>
        </p:grpSpPr>
        <p:sp>
          <p:nvSpPr>
            <p:cNvPr id="32" name="AutoShape 9"/>
            <p:cNvSpPr>
              <a:spLocks noChangeArrowheads="1"/>
            </p:cNvSpPr>
            <p:nvPr/>
          </p:nvSpPr>
          <p:spPr bwMode="auto">
            <a:xfrm>
              <a:off x="334" y="1571"/>
              <a:ext cx="1407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AutoShape 10"/>
            <p:cNvSpPr>
              <a:spLocks noChangeArrowheads="1"/>
            </p:cNvSpPr>
            <p:nvPr/>
          </p:nvSpPr>
          <p:spPr bwMode="auto">
            <a:xfrm>
              <a:off x="342" y="947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AutoShape 11"/>
            <p:cNvSpPr>
              <a:spLocks noChangeArrowheads="1"/>
            </p:cNvSpPr>
            <p:nvPr/>
          </p:nvSpPr>
          <p:spPr bwMode="auto">
            <a:xfrm>
              <a:off x="342" y="624"/>
              <a:ext cx="1399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342" y="0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AutoShape 13"/>
            <p:cNvSpPr>
              <a:spLocks noChangeArrowheads="1"/>
            </p:cNvSpPr>
            <p:nvPr/>
          </p:nvSpPr>
          <p:spPr bwMode="auto">
            <a:xfrm>
              <a:off x="1740" y="94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AutoShape 14"/>
            <p:cNvSpPr>
              <a:spLocks noChangeArrowheads="1"/>
            </p:cNvSpPr>
            <p:nvPr/>
          </p:nvSpPr>
          <p:spPr bwMode="auto">
            <a:xfrm>
              <a:off x="0" y="93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2091055" y="4609832"/>
            <a:ext cx="87852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ea typeface="楷体_GB2312" panose="02010609030101010101" charset="-122"/>
              </a:rPr>
              <a:t>请在上面的展开图中，分别用“上”</a:t>
            </a:r>
            <a:r>
              <a:rPr lang="zh-CN" altLang="en-US" sz="3200" dirty="0" smtClean="0">
                <a:ea typeface="楷体_GB2312" panose="02010609030101010101" charset="-122"/>
              </a:rPr>
              <a:t>“下”</a:t>
            </a:r>
            <a:endParaRPr lang="en-US" altLang="zh-CN" sz="3200" dirty="0" smtClean="0"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ea typeface="楷体_GB2312" panose="02010609030101010101" charset="-122"/>
              </a:rPr>
              <a:t>“前”</a:t>
            </a:r>
            <a:r>
              <a:rPr lang="zh-CN" altLang="en-US" sz="3200" dirty="0">
                <a:ea typeface="楷体_GB2312" panose="02010609030101010101" charset="-122"/>
              </a:rPr>
              <a:t>“后”左”“右”标明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3200" dirty="0">
                <a:ea typeface="楷体_GB2312" panose="02010609030101010101" charset="-122"/>
              </a:rPr>
              <a:t>个面。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4041125" y="2967291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</a:t>
            </a: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4039538" y="2289429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</a:t>
            </a: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4041125" y="1608391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</a:t>
            </a: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4039538" y="3829898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2559864" y="2981579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</a:t>
            </a: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5346770" y="2981579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右</a:t>
            </a:r>
          </a:p>
        </p:txBody>
      </p:sp>
      <p:sp>
        <p:nvSpPr>
          <p:cNvPr id="52" name="Rectangle 10"/>
          <p:cNvSpPr>
            <a:spLocks noChangeArrowheads="1"/>
          </p:cNvSpPr>
          <p:nvPr/>
        </p:nvSpPr>
        <p:spPr bwMode="auto">
          <a:xfrm>
            <a:off x="8309724" y="2953648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</a:t>
            </a:r>
          </a:p>
        </p:txBody>
      </p:sp>
      <p:sp>
        <p:nvSpPr>
          <p:cNvPr id="53" name="Rectangle 11"/>
          <p:cNvSpPr>
            <a:spLocks noChangeArrowheads="1"/>
          </p:cNvSpPr>
          <p:nvPr/>
        </p:nvSpPr>
        <p:spPr bwMode="auto">
          <a:xfrm>
            <a:off x="8308137" y="2194374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</a:t>
            </a:r>
          </a:p>
        </p:txBody>
      </p:sp>
      <p:sp>
        <p:nvSpPr>
          <p:cNvPr id="54" name="Rectangle 12"/>
          <p:cNvSpPr>
            <a:spLocks noChangeArrowheads="1"/>
          </p:cNvSpPr>
          <p:nvPr/>
        </p:nvSpPr>
        <p:spPr bwMode="auto">
          <a:xfrm>
            <a:off x="8309724" y="1413354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</a:t>
            </a:r>
          </a:p>
        </p:txBody>
      </p:sp>
      <p:sp>
        <p:nvSpPr>
          <p:cNvPr id="55" name="Rectangle 13"/>
          <p:cNvSpPr>
            <a:spLocks noChangeArrowheads="1"/>
          </p:cNvSpPr>
          <p:nvPr/>
        </p:nvSpPr>
        <p:spPr bwMode="auto">
          <a:xfrm>
            <a:off x="8308137" y="3734843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</a:p>
        </p:txBody>
      </p:sp>
      <p:sp>
        <p:nvSpPr>
          <p:cNvPr id="56" name="Rectangle 14"/>
          <p:cNvSpPr>
            <a:spLocks noChangeArrowheads="1"/>
          </p:cNvSpPr>
          <p:nvPr/>
        </p:nvSpPr>
        <p:spPr bwMode="auto">
          <a:xfrm>
            <a:off x="7544278" y="2949326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</a:t>
            </a:r>
          </a:p>
        </p:txBody>
      </p:sp>
      <p:sp>
        <p:nvSpPr>
          <p:cNvPr id="57" name="Rectangle 15"/>
          <p:cNvSpPr>
            <a:spLocks noChangeArrowheads="1"/>
          </p:cNvSpPr>
          <p:nvPr/>
        </p:nvSpPr>
        <p:spPr bwMode="auto">
          <a:xfrm>
            <a:off x="9088824" y="2942454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52" grpId="0"/>
      <p:bldP spid="53" grpId="0"/>
      <p:bldP spid="54" grpId="0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619856" y="1091592"/>
            <a:ext cx="1694945" cy="20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2136140" y="1478915"/>
            <a:ext cx="8565515" cy="1951573"/>
            <a:chOff x="6280942" y="3305175"/>
            <a:chExt cx="4032250" cy="1439863"/>
          </a:xfrm>
        </p:grpSpPr>
        <p:sp>
          <p:nvSpPr>
            <p:cNvPr id="23" name="AutoShape 245"/>
            <p:cNvSpPr>
              <a:spLocks noChangeArrowheads="1"/>
            </p:cNvSpPr>
            <p:nvPr/>
          </p:nvSpPr>
          <p:spPr bwMode="auto">
            <a:xfrm>
              <a:off x="6280942" y="3305175"/>
              <a:ext cx="4032250" cy="1439863"/>
            </a:xfrm>
            <a:prstGeom prst="wedgeRoundRectCallout">
              <a:avLst>
                <a:gd name="adj1" fmla="val -53968"/>
                <a:gd name="adj2" fmla="val -1419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6424930" y="3376596"/>
              <a:ext cx="3753054" cy="1338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同学们,在日常生活中有许多的包装盒的形状都是长方体和正方体,如牙膏盒、肥皂盒、装电风扇的盒子……想一想,人们在做这个盒子的时候,是不是要计算做盒子需要的纸板呢?</a:t>
              </a:r>
            </a:p>
          </p:txBody>
        </p:sp>
      </p:grpSp>
      <p:sp>
        <p:nvSpPr>
          <p:cNvPr id="38" name="AutoShape 389"/>
          <p:cNvSpPr>
            <a:spLocks noChangeArrowheads="1"/>
          </p:cNvSpPr>
          <p:nvPr/>
        </p:nvSpPr>
        <p:spPr bwMode="auto">
          <a:xfrm>
            <a:off x="5553709" y="3634264"/>
            <a:ext cx="3492501" cy="1483519"/>
          </a:xfrm>
          <a:prstGeom prst="wedgeRoundRectCallout">
            <a:avLst>
              <a:gd name="adj1" fmla="val 64431"/>
              <a:gd name="adj2" fmla="val 49749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是的，可能要把6个面的面积算出来以后,再相加。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35983" y="4280002"/>
            <a:ext cx="2061897" cy="247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150620" y="1074420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1</a:t>
              </a:r>
            </a:p>
          </p:txBody>
        </p:sp>
      </p:grp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283460" y="1239203"/>
            <a:ext cx="5819775" cy="105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atinLnBrk="0">
              <a:lnSpc>
                <a:spcPts val="374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做一个微波炉的包装箱，至少要用多少平方米的硬纸板？</a:t>
            </a:r>
          </a:p>
        </p:txBody>
      </p:sp>
      <p:sp>
        <p:nvSpPr>
          <p:cNvPr id="16" name="矩形 15"/>
          <p:cNvSpPr/>
          <p:nvPr/>
        </p:nvSpPr>
        <p:spPr>
          <a:xfrm>
            <a:off x="1981895" y="5202580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要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解决的问题与什么知识有关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81895" y="5634628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要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解决的问题与求长方体的表面积有关。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81895" y="2619003"/>
            <a:ext cx="3687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你获得了哪些信息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81895" y="4122460"/>
            <a:ext cx="28632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题中要求什么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81895" y="3093743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微波炉的包装箱是一个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长方体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81895" y="3546396"/>
            <a:ext cx="89716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这个长方体的长是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i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7 m,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宽是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0.5 m,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0.4 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81895" y="4554508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要求包装箱需要的硬纸板是多少平方米。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3" name="Group 22"/>
          <p:cNvGrpSpPr/>
          <p:nvPr/>
        </p:nvGrpSpPr>
        <p:grpSpPr bwMode="auto">
          <a:xfrm>
            <a:off x="8343120" y="1005150"/>
            <a:ext cx="3104570" cy="2184080"/>
            <a:chOff x="3243" y="1253"/>
            <a:chExt cx="1947" cy="1410"/>
          </a:xfrm>
        </p:grpSpPr>
        <p:pic>
          <p:nvPicPr>
            <p:cNvPr id="24" name="Picture 18" descr="P-3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1253"/>
              <a:ext cx="1634" cy="1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 rot="776240">
              <a:off x="3401" y="2339"/>
              <a:ext cx="538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0.7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 rot="18828751">
              <a:off x="4447" y="2231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 rot="16200000">
              <a:off x="4758" y="1596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0.4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0" grpId="0"/>
      <p:bldP spid="11" grpId="0"/>
      <p:bldP spid="14" grpId="0"/>
      <p:bldP spid="15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150620" y="1074420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1</a:t>
              </a:r>
            </a:p>
          </p:txBody>
        </p:sp>
      </p:grp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283460" y="1239203"/>
            <a:ext cx="5819775" cy="105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atinLnBrk="0">
              <a:lnSpc>
                <a:spcPts val="374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做一个微波炉的包装箱，至少要用多少平方米的硬纸板？</a:t>
            </a:r>
          </a:p>
        </p:txBody>
      </p:sp>
      <p:grpSp>
        <p:nvGrpSpPr>
          <p:cNvPr id="23" name="Group 22"/>
          <p:cNvGrpSpPr/>
          <p:nvPr/>
        </p:nvGrpSpPr>
        <p:grpSpPr bwMode="auto">
          <a:xfrm>
            <a:off x="8343120" y="1005150"/>
            <a:ext cx="3104570" cy="2184080"/>
            <a:chOff x="3243" y="1253"/>
            <a:chExt cx="1947" cy="1410"/>
          </a:xfrm>
        </p:grpSpPr>
        <p:pic>
          <p:nvPicPr>
            <p:cNvPr id="24" name="Picture 18" descr="P-3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1253"/>
              <a:ext cx="1634" cy="1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 rot="776240">
              <a:off x="3401" y="2339"/>
              <a:ext cx="538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0.7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 rot="18828751">
              <a:off x="4447" y="2231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 rot="16200000">
              <a:off x="4758" y="1596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0.4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</p:grp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50268" y="4295383"/>
            <a:ext cx="84971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、后每个面，长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，面积是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__________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493833" y="3143255"/>
            <a:ext cx="84971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上、下每个面，长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，面积是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__________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878209" y="3065778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0.7m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937129" y="3049903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0.5m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266082" y="3517560"/>
            <a:ext cx="15408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0.35m</a:t>
            </a:r>
            <a:r>
              <a:rPr lang="en-US" altLang="zh-CN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950217" y="4201504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0.7m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7009138" y="4185629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0.4m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2266082" y="4657164"/>
            <a:ext cx="15408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0.28m</a:t>
            </a:r>
            <a:r>
              <a:rPr lang="en-US" altLang="zh-CN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951899" y="5180927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0.5m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7010819" y="5165052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0.4m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2357929" y="5656521"/>
            <a:ext cx="130676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0.2m</a:t>
            </a:r>
            <a:r>
              <a:rPr lang="en-US" altLang="zh-CN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456025" y="5289245"/>
            <a:ext cx="84971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、右每个面，长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，面积是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__________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556" grpId="0" bldLvl="0" animBg="1"/>
      <p:bldP spid="23557" grpId="0" bldLvl="0" animBg="1" autoUpdateAnimBg="0"/>
      <p:bldP spid="23558" grpId="0" bldLvl="0" animBg="1" autoUpdateAnimBg="0"/>
      <p:bldP spid="23559" grpId="0" bldLvl="0" animBg="1" autoUpdateAnimBg="0"/>
      <p:bldP spid="23560" grpId="0" bldLvl="0" animBg="1" autoUpdateAnimBg="0"/>
      <p:bldP spid="23561" grpId="0" bldLvl="0" animBg="1" autoUpdateAnimBg="0"/>
      <p:bldP spid="23562" grpId="0" bldLvl="0" animBg="1" autoUpdateAnimBg="0"/>
      <p:bldP spid="23563" grpId="0" bldLvl="0" animBg="1" autoUpdateAnimBg="0"/>
      <p:bldP spid="23564" grpId="0" bldLvl="0" animBg="1" autoUpdateAnimBg="0"/>
      <p:bldP spid="23565" grpId="0" bldLvl="0" animBg="1" autoUpdateAnimBg="0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150620" y="1074420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1</a:t>
              </a:r>
            </a:p>
          </p:txBody>
        </p:sp>
      </p:grp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283460" y="1239203"/>
            <a:ext cx="5819775" cy="105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atinLnBrk="0">
              <a:lnSpc>
                <a:spcPts val="374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做一个微波炉的包装箱，至少要用多少平方米的硬纸板？</a:t>
            </a:r>
          </a:p>
        </p:txBody>
      </p:sp>
      <p:grpSp>
        <p:nvGrpSpPr>
          <p:cNvPr id="23" name="Group 22"/>
          <p:cNvGrpSpPr/>
          <p:nvPr/>
        </p:nvGrpSpPr>
        <p:grpSpPr bwMode="auto">
          <a:xfrm>
            <a:off x="8343120" y="1005150"/>
            <a:ext cx="3104570" cy="2184080"/>
            <a:chOff x="3243" y="1253"/>
            <a:chExt cx="1947" cy="1410"/>
          </a:xfrm>
        </p:grpSpPr>
        <p:pic>
          <p:nvPicPr>
            <p:cNvPr id="24" name="Picture 18" descr="P-3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1253"/>
              <a:ext cx="1634" cy="1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 rot="776240">
              <a:off x="3401" y="2339"/>
              <a:ext cx="538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0.7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 rot="18828751">
              <a:off x="4447" y="2231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 rot="16200000">
              <a:off x="4758" y="1596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0.4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</p:grp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931820" y="2170681"/>
            <a:ext cx="4824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包装箱的表面积是：</a:t>
            </a: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452386" y="3169058"/>
            <a:ext cx="10039149" cy="307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方法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0.7×0.5×2+0.7×0.4×2+0.5×0.4×2</a:t>
            </a:r>
            <a:endParaRPr lang="en-US" altLang="zh-CN" sz="320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 0.7+0.56+0.4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=1.66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（平方米）</a:t>
            </a: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答：至少要用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1.66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平方米的硬纸板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150620" y="1074420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1</a:t>
              </a:r>
            </a:p>
          </p:txBody>
        </p:sp>
      </p:grp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283460" y="1239203"/>
            <a:ext cx="5819775" cy="105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atinLnBrk="0">
              <a:lnSpc>
                <a:spcPts val="374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做一个微波炉的包装箱，至少要用多少平方米的硬纸板？</a:t>
            </a:r>
          </a:p>
        </p:txBody>
      </p:sp>
      <p:grpSp>
        <p:nvGrpSpPr>
          <p:cNvPr id="23" name="Group 22"/>
          <p:cNvGrpSpPr/>
          <p:nvPr/>
        </p:nvGrpSpPr>
        <p:grpSpPr bwMode="auto">
          <a:xfrm>
            <a:off x="8343120" y="1005150"/>
            <a:ext cx="3104570" cy="2184080"/>
            <a:chOff x="3243" y="1253"/>
            <a:chExt cx="1947" cy="1410"/>
          </a:xfrm>
        </p:grpSpPr>
        <p:pic>
          <p:nvPicPr>
            <p:cNvPr id="24" name="Picture 18" descr="P-3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1253"/>
              <a:ext cx="1634" cy="1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 rot="776240">
              <a:off x="3401" y="2339"/>
              <a:ext cx="538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0.7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 rot="18828751">
              <a:off x="4447" y="2231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 rot="16200000">
              <a:off x="4758" y="1596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0.4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</p:grp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056949" y="2420938"/>
            <a:ext cx="4824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包装箱的表面积是：</a:t>
            </a: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434465" y="3013105"/>
            <a:ext cx="10827385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方法二：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0.7×0.5+0.7×0.4+0.5×0.4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×2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 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0.83×2 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=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1.66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（平方米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答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：至少要用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1.66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平方米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的硬纸板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1662430" y="5386799"/>
            <a:ext cx="914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长方体的表面积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（长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宽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宽）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×2</a:t>
            </a:r>
            <a:endParaRPr lang="en-US" altLang="zh-CN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662430" y="4561190"/>
            <a:ext cx="8166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i="1" dirty="0">
                <a:latin typeface="Arial" panose="020B0604020202020204" pitchFamily="34" charset="0"/>
              </a:rPr>
              <a:t>    </a:t>
            </a:r>
            <a:r>
              <a:rPr lang="en-US" altLang="zh-CN" sz="3600" i="1" dirty="0">
                <a:latin typeface="Arial" panose="020B0604020202020204" pitchFamily="34" charset="0"/>
              </a:rPr>
              <a:t>(0.7×0.5+0.7×0.4+0.5×0.4</a:t>
            </a:r>
            <a:r>
              <a:rPr lang="zh-CN" altLang="en-US" sz="3600" i="1" dirty="0">
                <a:latin typeface="Arial" panose="020B0604020202020204" pitchFamily="34" charset="0"/>
              </a:rPr>
              <a:t>）</a:t>
            </a:r>
            <a:r>
              <a:rPr lang="en-US" altLang="zh-CN" sz="3600" i="1" dirty="0">
                <a:latin typeface="Arial" panose="020B0604020202020204" pitchFamily="34" charset="0"/>
              </a:rPr>
              <a:t>×2 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672750" y="2046687"/>
            <a:ext cx="8642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i="1" dirty="0">
                <a:latin typeface="Arial" panose="020B0604020202020204" pitchFamily="34" charset="0"/>
              </a:rPr>
              <a:t> </a:t>
            </a:r>
            <a:r>
              <a:rPr lang="en-US" altLang="zh-CN" sz="3600" i="1" dirty="0" smtClean="0">
                <a:latin typeface="Arial" panose="020B0604020202020204" pitchFamily="34" charset="0"/>
              </a:rPr>
              <a:t>0.7×0.5×2+0.7×0.4×2+0.5×0.4×2</a:t>
            </a:r>
            <a:endParaRPr lang="en-US" altLang="zh-CN" sz="3600" i="1" dirty="0">
              <a:latin typeface="Arial" panose="020B0604020202020204" pitchFamily="34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546907" y="1341274"/>
            <a:ext cx="92480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楷体_GB2312" panose="02010609030101010101" charset="-122"/>
              </a:rPr>
              <a:t>比较两种方法有什么不同，他们之间有什么联系？</a:t>
            </a:r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>
            <a:off x="4658043" y="3370674"/>
            <a:ext cx="93503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854893" y="3311937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楷体_GB2312" panose="02010609030101010101" charset="-122"/>
              </a:rPr>
              <a:t>上</a:t>
            </a:r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5235893" y="3370674"/>
            <a:ext cx="93503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272405" y="3297649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楷体_GB2312" panose="02010609030101010101" charset="-122"/>
              </a:rPr>
              <a:t>和下</a:t>
            </a:r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6645593" y="3369087"/>
            <a:ext cx="93503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6856730" y="3311937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ea typeface="楷体_GB2312" panose="02010609030101010101" charset="-122"/>
              </a:rPr>
              <a:t>前</a:t>
            </a:r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7178993" y="3370674"/>
            <a:ext cx="93503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7274243" y="3297649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楷体_GB2312" panose="02010609030101010101" charset="-122"/>
              </a:rPr>
              <a:t>和后</a:t>
            </a:r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>
            <a:off x="8606155" y="3384962"/>
            <a:ext cx="935038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8888730" y="3330987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楷体_GB2312" panose="02010609030101010101" charset="-122"/>
              </a:rPr>
              <a:t>右</a:t>
            </a:r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auto">
          <a:xfrm>
            <a:off x="9209405" y="3384962"/>
            <a:ext cx="935038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9306243" y="3316699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ea typeface="楷体_GB2312" panose="02010609030101010101" charset="-122"/>
              </a:rPr>
              <a:t>和左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1440180" y="2794412"/>
            <a:ext cx="90364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长方体的表面积＝长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宽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×2﹢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×2﹢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宽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×2</a:t>
            </a:r>
          </a:p>
        </p:txBody>
      </p:sp>
      <p:sp>
        <p:nvSpPr>
          <p:cNvPr id="25618" name="Line 18"/>
          <p:cNvSpPr>
            <a:spLocks noChangeShapeType="1"/>
          </p:cNvSpPr>
          <p:nvPr/>
        </p:nvSpPr>
        <p:spPr bwMode="auto">
          <a:xfrm>
            <a:off x="5294658" y="5987331"/>
            <a:ext cx="1221578" cy="0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4993122" y="5907708"/>
            <a:ext cx="14911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楷体_GB2312" panose="02010609030101010101" charset="-122"/>
              </a:rPr>
              <a:t>上</a:t>
            </a:r>
            <a:r>
              <a:rPr lang="en-US" altLang="zh-CN" sz="2800" dirty="0">
                <a:ea typeface="楷体_GB2312" panose="02010609030101010101" charset="-122"/>
              </a:rPr>
              <a:t>(</a:t>
            </a:r>
            <a:r>
              <a:rPr lang="zh-CN" altLang="en-US" sz="2800" dirty="0">
                <a:ea typeface="楷体_GB2312" panose="02010609030101010101" charset="-122"/>
              </a:rPr>
              <a:t>或下</a:t>
            </a:r>
            <a:r>
              <a:rPr lang="en-US" altLang="zh-CN" sz="2800" dirty="0">
                <a:ea typeface="楷体_GB2312" panose="02010609030101010101" charset="-122"/>
              </a:rPr>
              <a:t>)</a:t>
            </a:r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6537290" y="5907708"/>
            <a:ext cx="14911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楷体_GB2312" panose="02010609030101010101" charset="-122"/>
              </a:rPr>
              <a:t>前</a:t>
            </a:r>
            <a:r>
              <a:rPr lang="en-US" altLang="zh-CN" sz="2800" dirty="0">
                <a:ea typeface="楷体_GB2312" panose="02010609030101010101" charset="-122"/>
              </a:rPr>
              <a:t>(</a:t>
            </a:r>
            <a:r>
              <a:rPr lang="zh-CN" altLang="en-US" sz="2800" dirty="0">
                <a:ea typeface="楷体_GB2312" panose="02010609030101010101" charset="-122"/>
              </a:rPr>
              <a:t>或后</a:t>
            </a:r>
            <a:r>
              <a:rPr lang="en-US" altLang="zh-CN" sz="2800" dirty="0">
                <a:ea typeface="楷体_GB2312" panose="02010609030101010101" charset="-122"/>
              </a:rPr>
              <a:t>)</a:t>
            </a: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8049458" y="5921995"/>
            <a:ext cx="14911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charset="-122"/>
              </a:rPr>
              <a:t>右</a:t>
            </a:r>
            <a:r>
              <a:rPr lang="en-US" altLang="zh-CN" sz="2800">
                <a:ea typeface="楷体_GB2312" panose="02010609030101010101" charset="-122"/>
              </a:rPr>
              <a:t>(</a:t>
            </a:r>
            <a:r>
              <a:rPr lang="zh-CN" altLang="en-US" sz="2800">
                <a:ea typeface="楷体_GB2312" panose="02010609030101010101" charset="-122"/>
              </a:rPr>
              <a:t>或左</a:t>
            </a:r>
            <a:r>
              <a:rPr lang="en-US" altLang="zh-CN" sz="2800">
                <a:ea typeface="楷体_GB2312" panose="02010609030101010101" charset="-122"/>
              </a:rPr>
              <a:t>)</a:t>
            </a:r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>
            <a:off x="6827136" y="5987331"/>
            <a:ext cx="1014117" cy="0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 flipV="1">
            <a:off x="8172420" y="5969294"/>
            <a:ext cx="1036985" cy="18037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2" grpId="0" bldLvl="0" animBg="1" autoUpdateAnimBg="0"/>
      <p:bldP spid="25602" grpId="0" bldLvl="0" animBg="1" autoUpdateAnimBg="0"/>
      <p:bldP spid="25603" grpId="0" bldLvl="0" animBg="1" autoUpdateAnimBg="0"/>
      <p:bldP spid="25604" grpId="0" bldLvl="0" animBg="1" autoUpdateAnimBg="0"/>
      <p:bldP spid="25605" grpId="0" bldLvl="0" animBg="1"/>
      <p:bldP spid="25606" grpId="0" bldLvl="0" animBg="1" autoUpdateAnimBg="0"/>
      <p:bldP spid="25607" grpId="0" bldLvl="0" animBg="1"/>
      <p:bldP spid="25608" grpId="0" bldLvl="0" animBg="1" autoUpdateAnimBg="0"/>
      <p:bldP spid="25609" grpId="0" bldLvl="0" animBg="1"/>
      <p:bldP spid="25610" grpId="0" bldLvl="0" animBg="1" autoUpdateAnimBg="0"/>
      <p:bldP spid="25611" grpId="0" bldLvl="0" animBg="1"/>
      <p:bldP spid="25612" grpId="0" bldLvl="0" animBg="1" autoUpdateAnimBg="0"/>
      <p:bldP spid="25613" grpId="0" bldLvl="0" animBg="1"/>
      <p:bldP spid="25614" grpId="0" bldLvl="0" animBg="1" autoUpdateAnimBg="0"/>
      <p:bldP spid="25615" grpId="0" bldLvl="0" animBg="1"/>
      <p:bldP spid="25616" grpId="0" bldLvl="0" animBg="1" autoUpdateAnimBg="0"/>
      <p:bldP spid="25617" grpId="0" bldLvl="0" animBg="1" autoUpdateAnimBg="0"/>
      <p:bldP spid="25618" grpId="0" bldLvl="0" animBg="1"/>
      <p:bldP spid="25619" grpId="0" bldLvl="0" animBg="1" autoUpdateAnimBg="0"/>
      <p:bldP spid="25620" grpId="0" bldLvl="0" animBg="1" autoUpdateAnimBg="0"/>
      <p:bldP spid="25621" grpId="0" bldLvl="0" animBg="1" autoUpdateAnimBg="0"/>
      <p:bldP spid="25623" grpId="0" bldLvl="0" animBg="1"/>
      <p:bldP spid="256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6" name="立方体 5"/>
          <p:cNvSpPr/>
          <p:nvPr/>
        </p:nvSpPr>
        <p:spPr>
          <a:xfrm>
            <a:off x="3434879" y="1094398"/>
            <a:ext cx="3132348" cy="2088232"/>
          </a:xfrm>
          <a:prstGeom prst="cub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4197085" y="3101911"/>
            <a:ext cx="914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6cm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3300" y="2678574"/>
            <a:ext cx="914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5cm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95088" y="2093799"/>
            <a:ext cx="914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4cm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4490" y="3484880"/>
            <a:ext cx="1038034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这个长方体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上、下两个面的长是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)cm,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1686560" y="4561840"/>
            <a:ext cx="90297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前、后两个面的长是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)cm,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706880" y="5392420"/>
            <a:ext cx="90100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左、右两个面的长是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)cm,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827367" y="3614678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矩形 12"/>
          <p:cNvSpPr/>
          <p:nvPr/>
        </p:nvSpPr>
        <p:spPr>
          <a:xfrm>
            <a:off x="10608437" y="3595418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矩形 14"/>
          <p:cNvSpPr/>
          <p:nvPr/>
        </p:nvSpPr>
        <p:spPr>
          <a:xfrm>
            <a:off x="5756837" y="4509452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0" name="矩形 19"/>
          <p:cNvSpPr/>
          <p:nvPr/>
        </p:nvSpPr>
        <p:spPr>
          <a:xfrm>
            <a:off x="8301927" y="448956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1" name="矩形 20"/>
          <p:cNvSpPr/>
          <p:nvPr/>
        </p:nvSpPr>
        <p:spPr>
          <a:xfrm>
            <a:off x="5759531" y="5356081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6" name="矩形 25"/>
          <p:cNvSpPr/>
          <p:nvPr/>
        </p:nvSpPr>
        <p:spPr>
          <a:xfrm>
            <a:off x="8330802" y="5324771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5" grpId="0"/>
      <p:bldP spid="20" grpId="0"/>
      <p:bldP spid="21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1916872" y="4500409"/>
            <a:ext cx="896448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长方体的表面积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（长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宽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宽）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×2</a:t>
            </a:r>
            <a:endParaRPr lang="en-US" altLang="zh-CN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1459230" y="3437255"/>
            <a:ext cx="1045337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长方体的表面积＝长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宽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×2﹢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×2﹢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宽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×2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59337" y="1140996"/>
            <a:ext cx="3194581" cy="12436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2" grpId="0" bldLvl="0" animBg="1" autoUpdateAnimBg="0"/>
      <p:bldP spid="25617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MH_Other_1"/>
          <p:cNvSpPr/>
          <p:nvPr>
            <p:custDataLst>
              <p:tags r:id="rId1"/>
            </p:custDataLst>
          </p:nvPr>
        </p:nvSpPr>
        <p:spPr>
          <a:xfrm rot="20387656">
            <a:off x="618399" y="123739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247156" y="197910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981441" y="97383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2760151" y="1020169"/>
            <a:ext cx="4036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求出下图的表面积。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r45.jpg" descr="id:2147505935;FounderCES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0192" y="1827597"/>
            <a:ext cx="2288386" cy="213639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631750" y="1847216"/>
            <a:ext cx="1730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解法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</p:txBody>
      </p:sp>
      <p:sp>
        <p:nvSpPr>
          <p:cNvPr id="16" name="矩形 15"/>
          <p:cNvSpPr/>
          <p:nvPr/>
        </p:nvSpPr>
        <p:spPr>
          <a:xfrm>
            <a:off x="3658996" y="4003141"/>
            <a:ext cx="18190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解法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</p:txBody>
      </p:sp>
      <p:sp>
        <p:nvSpPr>
          <p:cNvPr id="17" name="矩形 16"/>
          <p:cNvSpPr/>
          <p:nvPr/>
        </p:nvSpPr>
        <p:spPr>
          <a:xfrm>
            <a:off x="3641505" y="5268396"/>
            <a:ext cx="1851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解法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</p:txBody>
      </p:sp>
      <p:sp>
        <p:nvSpPr>
          <p:cNvPr id="18" name="矩形 17"/>
          <p:cNvSpPr/>
          <p:nvPr/>
        </p:nvSpPr>
        <p:spPr>
          <a:xfrm>
            <a:off x="5640472" y="2452540"/>
            <a:ext cx="6298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1.2×1.2×2+1.2×1×2+1.2×1×2</a:t>
            </a:r>
            <a:endParaRPr lang="en-US" altLang="zh-CN" sz="32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03215" y="4605313"/>
            <a:ext cx="60512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1.2×1.2×2+1.2×1×4=7.68(</a:t>
            </a:r>
            <a:r>
              <a:rPr lang="zh-CN" altLang="en-US" sz="3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㎡</a:t>
            </a:r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26901" y="5853171"/>
            <a:ext cx="69821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1.2×1.2+1.2×1+1.2×1)×2=7.68</a:t>
            </a:r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㎡</a:t>
            </a:r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15726" y="2990991"/>
            <a:ext cx="3393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=2.88+2.4+2.4</a:t>
            </a:r>
            <a:endParaRPr lang="en-US" altLang="zh-CN" sz="32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24448" y="3453185"/>
            <a:ext cx="21689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=7.68(</a:t>
            </a:r>
            <a:r>
              <a:rPr lang="zh-CN" altLang="en-US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㎡</a:t>
            </a:r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150620" y="1074420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2</a:t>
              </a:r>
            </a:p>
          </p:txBody>
        </p:sp>
      </p:grp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382520" y="1239520"/>
            <a:ext cx="9137650" cy="105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atinLnBrk="0">
              <a:lnSpc>
                <a:spcPts val="3740"/>
              </a:lnSpc>
            </a:pPr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</a:t>
            </a: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个正方体墨水盒，棱长为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  <a:sym typeface="+mn-ea"/>
              </a:rPr>
              <a:t>6.5cm</a:t>
            </a: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，制作这个墨水盒至少需要多少平方厘米的硬纸板？</a:t>
            </a:r>
            <a:endParaRPr lang="zh-CN" altLang="en-US" sz="3200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09575" y="2461895"/>
            <a:ext cx="4575175" cy="118046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5564301" y="3204102"/>
            <a:ext cx="424847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C00000"/>
                </a:solidFill>
                <a:cs typeface="Times New Roman" panose="02020603050405020304" pitchFamily="18" charset="0"/>
              </a:rPr>
              <a:t>  </a:t>
            </a:r>
            <a:r>
              <a:rPr lang="en-US" altLang="zh-CN" sz="3600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6.5×6.5×6</a:t>
            </a:r>
            <a:endParaRPr lang="en-US" altLang="zh-CN" sz="3600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r>
              <a:rPr lang="en-US" altLang="zh-CN" sz="3600" dirty="0">
                <a:solidFill>
                  <a:srgbClr val="C00000"/>
                </a:solidFill>
                <a:cs typeface="Times New Roman" panose="02020603050405020304" pitchFamily="18" charset="0"/>
              </a:rPr>
              <a:t>= 42.25×6</a:t>
            </a:r>
          </a:p>
          <a:p>
            <a:r>
              <a:rPr lang="en-US" altLang="zh-CN" sz="3600" dirty="0">
                <a:solidFill>
                  <a:srgbClr val="C00000"/>
                </a:solidFill>
                <a:cs typeface="Times New Roman" panose="02020603050405020304" pitchFamily="18" charset="0"/>
              </a:rPr>
              <a:t>=253.5</a:t>
            </a:r>
            <a:r>
              <a:rPr lang="zh-CN" altLang="en-US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（㎝</a:t>
            </a:r>
            <a:r>
              <a:rPr lang="en-US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²</a:t>
            </a:r>
            <a:r>
              <a:rPr lang="zh-CN" altLang="en-US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600" dirty="0">
              <a:solidFill>
                <a:srgbClr val="C00000"/>
              </a:solidFill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0515" y="2532380"/>
            <a:ext cx="477329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求至少用多少平方厘米的硬纸板，就是求什么？</a:t>
            </a:r>
          </a:p>
        </p:txBody>
      </p:sp>
      <p:sp>
        <p:nvSpPr>
          <p:cNvPr id="12" name="矩形 11"/>
          <p:cNvSpPr/>
          <p:nvPr/>
        </p:nvSpPr>
        <p:spPr>
          <a:xfrm>
            <a:off x="5729476" y="2532468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</a:rPr>
              <a:t>就是</a:t>
            </a:r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</a:rPr>
              <a:t>求正方体的表面积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4985048" y="5123528"/>
            <a:ext cx="68629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答：制作这个墨水盒至少需要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253.5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平方厘米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的硬纸板。</a:t>
            </a:r>
          </a:p>
        </p:txBody>
      </p:sp>
      <p:sp>
        <p:nvSpPr>
          <p:cNvPr id="15" name="剪去对角的矩形 14"/>
          <p:cNvSpPr/>
          <p:nvPr/>
        </p:nvSpPr>
        <p:spPr>
          <a:xfrm>
            <a:off x="3044045" y="3754516"/>
            <a:ext cx="1670016" cy="653322"/>
          </a:xfrm>
          <a:prstGeom prst="snip2DiagRect">
            <a:avLst>
              <a:gd name="adj1" fmla="val 6931"/>
              <a:gd name="adj2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写法一</a:t>
            </a:r>
            <a:endParaRPr lang="zh-CN" altLang="en-US" sz="32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627" grpId="0" uiExpand="1" build="p" autoUpdateAnimBg="0"/>
      <p:bldP spid="11" grpId="0"/>
      <p:bldP spid="12" grpId="0"/>
      <p:bldP spid="14" grpId="0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150620" y="1074420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2</a:t>
              </a:r>
            </a:p>
          </p:txBody>
        </p:sp>
      </p:grp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382520" y="1239520"/>
            <a:ext cx="9137650" cy="105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atinLnBrk="0">
              <a:lnSpc>
                <a:spcPts val="3740"/>
              </a:lnSpc>
            </a:pPr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</a:t>
            </a: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个正方体墨水盒，棱长为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  <a:sym typeface="+mn-ea"/>
              </a:rPr>
              <a:t>6.5cm</a:t>
            </a: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，制作这个墨水盒至少需要多少平方厘米的硬纸板？</a:t>
            </a:r>
            <a:endParaRPr lang="zh-CN" altLang="en-US" sz="3200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09575" y="2461895"/>
            <a:ext cx="4575175" cy="118046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10515" y="2532380"/>
            <a:ext cx="477329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求至少用多少平方厘米的硬纸板，就是求什么？</a:t>
            </a:r>
          </a:p>
        </p:txBody>
      </p:sp>
      <p:sp>
        <p:nvSpPr>
          <p:cNvPr id="12" name="矩形 11"/>
          <p:cNvSpPr/>
          <p:nvPr/>
        </p:nvSpPr>
        <p:spPr>
          <a:xfrm>
            <a:off x="5729476" y="2532468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</a:rPr>
              <a:t>就是</a:t>
            </a:r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</a:rPr>
              <a:t>求正方体的表面积</a:t>
            </a:r>
            <a:endParaRPr lang="zh-CN" altLang="en-US" sz="3200" dirty="0"/>
          </a:p>
        </p:txBody>
      </p:sp>
      <p:sp>
        <p:nvSpPr>
          <p:cNvPr id="15" name="剪去对角的矩形 14"/>
          <p:cNvSpPr/>
          <p:nvPr/>
        </p:nvSpPr>
        <p:spPr>
          <a:xfrm>
            <a:off x="3093575" y="3754516"/>
            <a:ext cx="1670016" cy="653322"/>
          </a:xfrm>
          <a:prstGeom prst="snip2DiagRect">
            <a:avLst>
              <a:gd name="adj1" fmla="val 6931"/>
              <a:gd name="adj2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写法二</a:t>
            </a:r>
            <a:endParaRPr lang="zh-CN" altLang="en-US" sz="32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5770676" y="3385077"/>
            <a:ext cx="424847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</a:rPr>
              <a:t>6.5²×6</a:t>
            </a:r>
          </a:p>
          <a:p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</a:rPr>
              <a:t>= 42.25×6</a:t>
            </a:r>
          </a:p>
          <a:p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</a:rPr>
              <a:t>=253.5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（㎝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²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51268" y="5139403"/>
            <a:ext cx="68629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答：制作这个墨水盒至少需要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253.5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平方厘米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的硬纸板。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uiExpand="1" build="p" autoUpdateAnimBg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0093" y="2177415"/>
            <a:ext cx="8623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正方体的表面积＝棱长</a:t>
            </a:r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棱长</a:t>
            </a:r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×6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081530" y="4047490"/>
            <a:ext cx="78168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正方体的表面积＝棱长</a:t>
            </a:r>
            <a:r>
              <a:rPr lang="en-US" altLang="zh-CN" sz="6600" baseline="30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²</a:t>
            </a:r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 autoUpdateAnimBg="0"/>
      <p:bldP spid="27652" grpId="0" bldLvl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MH_Other_1"/>
          <p:cNvSpPr/>
          <p:nvPr>
            <p:custDataLst>
              <p:tags r:id="rId1"/>
            </p:custDataLst>
          </p:nvPr>
        </p:nvSpPr>
        <p:spPr>
          <a:xfrm rot="20387656">
            <a:off x="618399" y="123739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247156" y="197910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981441" y="97383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3104321" y="1317986"/>
            <a:ext cx="4833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求出各图的表面积。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39097" y="4220600"/>
            <a:ext cx="3837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6×6×6=216(dm²)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" name="r46.jpg" descr="id:2147505942;FounderCES"/>
          <p:cNvPicPr/>
          <p:nvPr/>
        </p:nvPicPr>
        <p:blipFill rotWithShape="1"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0083" r="64122"/>
          <a:stretch>
            <a:fillRect/>
          </a:stretch>
        </p:blipFill>
        <p:spPr>
          <a:xfrm>
            <a:off x="4127500" y="2232660"/>
            <a:ext cx="1748790" cy="1905000"/>
          </a:xfrm>
          <a:prstGeom prst="rect">
            <a:avLst/>
          </a:prstGeom>
        </p:spPr>
      </p:pic>
      <p:pic>
        <p:nvPicPr>
          <p:cNvPr id="23" name="r46.jpg" descr="id:2147505942;FounderCES"/>
          <p:cNvPicPr/>
          <p:nvPr/>
        </p:nvPicPr>
        <p:blipFill rotWithShape="1"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3411"/>
          <a:stretch>
            <a:fillRect/>
          </a:stretch>
        </p:blipFill>
        <p:spPr>
          <a:xfrm>
            <a:off x="8411845" y="1859915"/>
            <a:ext cx="2359660" cy="227711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8051841" y="4220600"/>
            <a:ext cx="3837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3×3×6=54(m²)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  <p:bldP spid="11" grpId="1"/>
      <p:bldP spid="12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4913630" y="412115"/>
            <a:ext cx="53225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教材第24页“做一做”。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315150" y="1379126"/>
            <a:ext cx="8235950" cy="483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剪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下本书附页中上面的图样，按要求做。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" name="Picture 17" descr="128副本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3211" y="3158793"/>
            <a:ext cx="2427288" cy="286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2023418" y="3248412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75×0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5+0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75×1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6×2+0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5×1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6×2</a:t>
            </a:r>
          </a:p>
        </p:txBody>
      </p:sp>
      <p:sp>
        <p:nvSpPr>
          <p:cNvPr id="19" name="矩形 18"/>
          <p:cNvSpPr/>
          <p:nvPr/>
        </p:nvSpPr>
        <p:spPr>
          <a:xfrm>
            <a:off x="1864012" y="4670410"/>
            <a:ext cx="2092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375(m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1187450" y="1728470"/>
            <a:ext cx="10600055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亮亮家要给一个长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0.75m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，宽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0.5m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，高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1.6m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的简易衣柜换布罩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如下图，没有底面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。至少需要用布多少平方米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9163574" y="5756047"/>
            <a:ext cx="868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75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 rot="20463880">
            <a:off x="10341499" y="5672227"/>
            <a:ext cx="727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 rot="16200000">
            <a:off x="10755042" y="4263321"/>
            <a:ext cx="865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33590" y="3934202"/>
            <a:ext cx="32079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=0.375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</a:t>
            </a:r>
          </a:p>
        </p:txBody>
      </p:sp>
      <p:sp>
        <p:nvSpPr>
          <p:cNvPr id="25" name="矩形 24"/>
          <p:cNvSpPr/>
          <p:nvPr/>
        </p:nvSpPr>
        <p:spPr>
          <a:xfrm>
            <a:off x="2023165" y="5381779"/>
            <a:ext cx="50658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答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至少需要用布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4.375m</a:t>
            </a:r>
            <a:r>
              <a:rPr lang="en-US" altLang="zh-CN" sz="3200" baseline="300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8" grpId="0"/>
      <p:bldP spid="19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7" name="文本框 22"/>
          <p:cNvSpPr txBox="1"/>
          <p:nvPr/>
        </p:nvSpPr>
        <p:spPr>
          <a:xfrm flipH="1">
            <a:off x="4823460" y="412115"/>
            <a:ext cx="601472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教材第25页练习六第1,2,3题。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8935" y="3166377"/>
            <a:ext cx="3862239" cy="2807656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26"/>
          <p:cNvGrpSpPr/>
          <p:nvPr/>
        </p:nvGrpSpPr>
        <p:grpSpPr bwMode="auto">
          <a:xfrm>
            <a:off x="2056963" y="3261760"/>
            <a:ext cx="2160589" cy="2678112"/>
            <a:chOff x="612" y="1389"/>
            <a:chExt cx="1361" cy="1687"/>
          </a:xfrm>
        </p:grpSpPr>
        <p:grpSp>
          <p:nvGrpSpPr>
            <p:cNvPr id="8" name="Group 22"/>
            <p:cNvGrpSpPr/>
            <p:nvPr/>
          </p:nvGrpSpPr>
          <p:grpSpPr bwMode="auto">
            <a:xfrm>
              <a:off x="612" y="1389"/>
              <a:ext cx="1010" cy="1270"/>
              <a:chOff x="412" y="1797"/>
              <a:chExt cx="1010" cy="1270"/>
            </a:xfrm>
          </p:grpSpPr>
          <p:sp>
            <p:nvSpPr>
              <p:cNvPr id="10" name="AutoShape 18"/>
              <p:cNvSpPr>
                <a:spLocks noChangeArrowheads="1"/>
              </p:cNvSpPr>
              <p:nvPr/>
            </p:nvSpPr>
            <p:spPr bwMode="auto">
              <a:xfrm>
                <a:off x="412" y="1797"/>
                <a:ext cx="1010" cy="1270"/>
              </a:xfrm>
              <a:prstGeom prst="cube">
                <a:avLst>
                  <a:gd name="adj" fmla="val 20000"/>
                </a:avLst>
              </a:prstGeom>
              <a:noFill/>
              <a:ln w="22225">
                <a:solidFill>
                  <a:schemeClr val="tx1"/>
                </a:solidFill>
                <a:miter lim="800000"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4" name="Line 19"/>
              <p:cNvSpPr>
                <a:spLocks noChangeShapeType="1"/>
              </p:cNvSpPr>
              <p:nvPr/>
            </p:nvSpPr>
            <p:spPr bwMode="auto">
              <a:xfrm>
                <a:off x="615" y="1797"/>
                <a:ext cx="0" cy="108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5" name="Line 20"/>
              <p:cNvSpPr>
                <a:spLocks noChangeShapeType="1"/>
              </p:cNvSpPr>
              <p:nvPr/>
            </p:nvSpPr>
            <p:spPr bwMode="auto">
              <a:xfrm flipV="1">
                <a:off x="416" y="2873"/>
                <a:ext cx="191" cy="19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6" name="Line 21"/>
              <p:cNvSpPr>
                <a:spLocks noChangeShapeType="1"/>
              </p:cNvSpPr>
              <p:nvPr/>
            </p:nvSpPr>
            <p:spPr bwMode="auto">
              <a:xfrm>
                <a:off x="612" y="2865"/>
                <a:ext cx="80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/>
              </a:p>
            </p:txBody>
          </p:sp>
        </p:grp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644" y="1833"/>
              <a:ext cx="329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918" y="2695"/>
              <a:ext cx="329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508" y="2432"/>
              <a:ext cx="329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</a:rPr>
                <a:t>c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222408" y="1326515"/>
            <a:ext cx="1052318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在展开图上找出相对的面，并用上、下、前、后、左、右标出，再用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标出每条棱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35543" y="3420254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75551" y="5169989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62590" y="4211980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55471" y="4201349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81123" y="4201348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67639" y="4178300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右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5266002" y="4148683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28" name="Rectangle 23"/>
          <p:cNvSpPr>
            <a:spLocks noChangeArrowheads="1"/>
          </p:cNvSpPr>
          <p:nvPr/>
        </p:nvSpPr>
        <p:spPr bwMode="auto">
          <a:xfrm>
            <a:off x="8677266" y="4148683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6012970" y="2915536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5921881" y="5180126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7525138" y="5708269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494370" y="3468794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5292890" y="3399830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4" name="Rectangle 25"/>
          <p:cNvSpPr>
            <a:spLocks noChangeArrowheads="1"/>
          </p:cNvSpPr>
          <p:nvPr/>
        </p:nvSpPr>
        <p:spPr bwMode="auto">
          <a:xfrm>
            <a:off x="6641961" y="3275576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6785977" y="3448365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solidFill>
                  <a:srgbClr val="C0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6" name="Rectangle 25"/>
          <p:cNvSpPr>
            <a:spLocks noChangeArrowheads="1"/>
          </p:cNvSpPr>
          <p:nvPr/>
        </p:nvSpPr>
        <p:spPr bwMode="auto">
          <a:xfrm>
            <a:off x="6732919" y="5147784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7" name="Rectangle 25"/>
          <p:cNvSpPr>
            <a:spLocks noChangeArrowheads="1"/>
          </p:cNvSpPr>
          <p:nvPr/>
        </p:nvSpPr>
        <p:spPr bwMode="auto">
          <a:xfrm>
            <a:off x="8207905" y="3468794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8" name="Rectangle 25"/>
          <p:cNvSpPr>
            <a:spLocks noChangeArrowheads="1"/>
          </p:cNvSpPr>
          <p:nvPr/>
        </p:nvSpPr>
        <p:spPr bwMode="auto">
          <a:xfrm>
            <a:off x="8317226" y="5147784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7855560" y="2892788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周四</a:t>
            </a:r>
            <a:r>
              <a:rPr lang="zh-CN" altLang="zh-CN" sz="3200" i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</a:p>
        </p:txBody>
      </p:sp>
      <p:sp>
        <p:nvSpPr>
          <p:cNvPr id="4" name="矩形 3"/>
          <p:cNvSpPr/>
          <p:nvPr/>
        </p:nvSpPr>
        <p:spPr>
          <a:xfrm>
            <a:off x="7855560" y="368487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周末</a:t>
            </a:r>
          </a:p>
        </p:txBody>
      </p:sp>
      <p:sp>
        <p:nvSpPr>
          <p:cNvPr id="8" name="矩形 7"/>
          <p:cNvSpPr/>
          <p:nvPr/>
        </p:nvSpPr>
        <p:spPr>
          <a:xfrm>
            <a:off x="7855560" y="446165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周五</a:t>
            </a:r>
          </a:p>
        </p:txBody>
      </p:sp>
      <p:sp>
        <p:nvSpPr>
          <p:cNvPr id="14" name="矩形 13"/>
          <p:cNvSpPr/>
          <p:nvPr/>
        </p:nvSpPr>
        <p:spPr>
          <a:xfrm>
            <a:off x="1795145" y="1256665"/>
            <a:ext cx="989139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将这个展开图围成正方体后，哪两个面分别相对？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19312" y="2880867"/>
            <a:ext cx="2471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周一对</a:t>
            </a:r>
          </a:p>
        </p:txBody>
      </p:sp>
      <p:sp>
        <p:nvSpPr>
          <p:cNvPr id="16" name="矩形 15"/>
          <p:cNvSpPr/>
          <p:nvPr/>
        </p:nvSpPr>
        <p:spPr>
          <a:xfrm>
            <a:off x="6320404" y="3684876"/>
            <a:ext cx="2471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周二对</a:t>
            </a:r>
          </a:p>
        </p:txBody>
      </p:sp>
      <p:sp>
        <p:nvSpPr>
          <p:cNvPr id="17" name="矩形 16"/>
          <p:cNvSpPr/>
          <p:nvPr/>
        </p:nvSpPr>
        <p:spPr>
          <a:xfrm>
            <a:off x="6320404" y="4485675"/>
            <a:ext cx="2471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周三对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2912" y="2132022"/>
            <a:ext cx="3232265" cy="369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088322" y="2950979"/>
            <a:ext cx="692709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）计算各长方体中正面的面积。</a:t>
            </a: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2088322" y="4038516"/>
            <a:ext cx="735255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）计算各长方体中右侧面的面积。</a:t>
            </a:r>
          </a:p>
        </p:txBody>
      </p:sp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2088322" y="5185385"/>
            <a:ext cx="692709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）计算各长方体中上面的面积。</a:t>
            </a:r>
          </a:p>
        </p:txBody>
      </p:sp>
      <p:pic>
        <p:nvPicPr>
          <p:cNvPr id="10" name="Picture 30" descr="RTX截图未命名副本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2378" y="1222787"/>
            <a:ext cx="7177087" cy="178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64386" y="3446324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4×2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64846" y="3446324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34681" y="3446323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38626" y="3438298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20970" y="3442890"/>
            <a:ext cx="1330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2×2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86138" y="3446324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51445" y="4535155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75106" y="4535155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70184" y="4550595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93845" y="4550595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00605" y="4553395"/>
            <a:ext cx="1330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2×2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014130" y="4550595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83205" y="5740709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3×4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56474" y="5740708"/>
            <a:ext cx="1762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56674" y="5711092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80335" y="5711092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920970" y="5687284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2×2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92305" y="5687283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1793240" y="1221740"/>
            <a:ext cx="92773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5" name="文本框 22"/>
          <p:cNvSpPr txBox="1"/>
          <p:nvPr/>
        </p:nvSpPr>
        <p:spPr>
          <a:xfrm flipH="1">
            <a:off x="3478893" y="1825923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521335" y="300069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065852" y="1882734"/>
            <a:ext cx="7943716" cy="1487263"/>
            <a:chOff x="4205" y="3266"/>
            <a:chExt cx="10838" cy="2657"/>
          </a:xfrm>
        </p:grpSpPr>
        <p:sp>
          <p:nvSpPr>
            <p:cNvPr id="15" name="文本框 26"/>
            <p:cNvSpPr txBox="1"/>
            <p:nvPr/>
          </p:nvSpPr>
          <p:spPr>
            <a:xfrm>
              <a:off x="4296" y="3266"/>
              <a:ext cx="10654" cy="2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今天我学会了计算长方体和正方体的表面积,并且知道计算它们的表面积有不同的方法。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205" y="3266"/>
              <a:ext cx="10838" cy="265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97900" y="3664662"/>
            <a:ext cx="7945182" cy="1585779"/>
            <a:chOff x="4179" y="4083"/>
            <a:chExt cx="10840" cy="2833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278"/>
              <a:ext cx="10654" cy="2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</a:t>
              </a:r>
              <a:r>
                <a:rPr sz="3000" b="1" dirty="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我还知道了在解决实际问题时,要认真读题,弄清楚要求长方体或正方体的哪几个面的面积。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083"/>
              <a:ext cx="10838" cy="2833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656445" y="160369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8923655" y="225869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302558" y="126396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66879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教材第25页练习六第4,5题。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39084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  <p:sp>
        <p:nvSpPr>
          <p:cNvPr id="7" name="文本框 22"/>
          <p:cNvSpPr txBox="1"/>
          <p:nvPr/>
        </p:nvSpPr>
        <p:spPr>
          <a:xfrm flipH="1">
            <a:off x="3829447" y="2574427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2.教材第26页练习六第9题。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0" name="TextBox 14"/>
          <p:cNvSpPr txBox="1"/>
          <p:nvPr/>
        </p:nvSpPr>
        <p:spPr>
          <a:xfrm>
            <a:off x="1447984" y="1909523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物体表面的大小叫做物体的面积。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1473226" y="1351203"/>
            <a:ext cx="3506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什么叫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面积？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TextBox 14"/>
          <p:cNvSpPr txBox="1"/>
          <p:nvPr/>
        </p:nvSpPr>
        <p:spPr>
          <a:xfrm>
            <a:off x="1447800" y="2395220"/>
            <a:ext cx="101111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请你们拿出包装盒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沿着棱剪开，看看长方体和正方体的纸盒展开是什么形状。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1447985" y="3888938"/>
            <a:ext cx="7992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小组里展示自己的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展开图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7960" y="4669790"/>
            <a:ext cx="1132014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展开图中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分别用“上”“下”“前”“后”“左”</a:t>
            </a: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“右”标明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个面。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1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4255770" y="3213418"/>
            <a:ext cx="3168650" cy="1223962"/>
          </a:xfrm>
          <a:prstGeom prst="cube">
            <a:avLst>
              <a:gd name="adj" fmla="val 50194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870133" y="2133918"/>
            <a:ext cx="2554287" cy="10795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4255770" y="321659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4870133" y="3188018"/>
            <a:ext cx="1587" cy="6477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5863908" y="242760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上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882198" y="2151063"/>
            <a:ext cx="2554287" cy="10795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3794760" y="4437063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4255135" y="3233738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4888548" y="3230563"/>
            <a:ext cx="1587" cy="6477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4267835" y="3798888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 rot="18922646">
            <a:off x="6437948" y="3629025"/>
            <a:ext cx="1349375" cy="431800"/>
          </a:xfrm>
          <a:prstGeom prst="parallelogram">
            <a:avLst>
              <a:gd name="adj" fmla="val 96441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 rot="18922646">
            <a:off x="3888423" y="3616325"/>
            <a:ext cx="1349375" cy="431800"/>
          </a:xfrm>
          <a:prstGeom prst="parallelogram">
            <a:avLst>
              <a:gd name="adj" fmla="val 9644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863273" y="244475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上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5407660" y="38100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下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4893310" y="442118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前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769610" y="323056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后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bldLvl="0" animBg="1" autoUpdateAnimBg="0"/>
      <p:bldP spid="9227" grpId="0" bldLvl="0" animBg="1" autoUpdateAnimBg="0"/>
      <p:bldP spid="9228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882198" y="2173923"/>
            <a:ext cx="2541587" cy="10795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794760" y="4459923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882198" y="3253423"/>
            <a:ext cx="2541587" cy="576262"/>
          </a:xfrm>
          <a:prstGeom prst="rect">
            <a:avLst/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4267835" y="3821748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 rot="18922646">
            <a:off x="6453823" y="3610610"/>
            <a:ext cx="1525587" cy="363538"/>
          </a:xfrm>
          <a:prstGeom prst="parallelogram">
            <a:avLst>
              <a:gd name="adj" fmla="val 184180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 rot="18922646">
            <a:off x="3934460" y="3707448"/>
            <a:ext cx="1063625" cy="452437"/>
          </a:xfrm>
          <a:prstGeom prst="parallelogram">
            <a:avLst>
              <a:gd name="adj" fmla="val 3634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863273" y="246761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上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5407660" y="383286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下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893310" y="444404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前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5769610" y="325342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后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 rot="2968768">
            <a:off x="4250373" y="362648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4882198" y="2182178"/>
            <a:ext cx="2541587" cy="10795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3794760" y="4468178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4882198" y="3261678"/>
            <a:ext cx="2541587" cy="576262"/>
          </a:xfrm>
          <a:prstGeom prst="rect">
            <a:avLst/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auto">
          <a:xfrm>
            <a:off x="4267835" y="383000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 rot="18922646" flipV="1">
            <a:off x="6715760" y="3826828"/>
            <a:ext cx="1633538" cy="431800"/>
          </a:xfrm>
          <a:prstGeom prst="parallelogram">
            <a:avLst>
              <a:gd name="adj" fmla="val 1660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7"/>
          <p:cNvSpPr>
            <a:spLocks noChangeArrowheads="1"/>
          </p:cNvSpPr>
          <p:nvPr/>
        </p:nvSpPr>
        <p:spPr bwMode="auto">
          <a:xfrm>
            <a:off x="3604260" y="3837940"/>
            <a:ext cx="1300163" cy="647700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5863273" y="247586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上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5407660" y="384111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下</a:t>
            </a: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893310" y="445230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前</a:t>
            </a: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5769610" y="326167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后</a:t>
            </a: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 rot="1785035">
            <a:off x="4056698" y="380777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左</a:t>
            </a: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 rot="1913689">
            <a:off x="7341235" y="370617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862513" y="2166303"/>
            <a:ext cx="2541587" cy="10795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775075" y="4452303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862513" y="3245803"/>
            <a:ext cx="2541587" cy="576262"/>
          </a:xfrm>
          <a:prstGeom prst="rect">
            <a:avLst/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4248150" y="3814128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 rot="18922646" flipV="1">
            <a:off x="6770688" y="3866515"/>
            <a:ext cx="1417637" cy="533400"/>
          </a:xfrm>
          <a:prstGeom prst="parallelogram">
            <a:avLst>
              <a:gd name="adj" fmla="val 10151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584575" y="3822065"/>
            <a:ext cx="1300163" cy="647700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843588" y="245999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上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5387975" y="382524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下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873625" y="443642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前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5749925" y="324580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anose="02010609030101010101" charset="-122"/>
              </a:rPr>
              <a:t>后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 rot="268768">
            <a:off x="4010025" y="379666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左</a:t>
            </a: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 rot="831381">
            <a:off x="7188200" y="382206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anose="02010609030101010101" charset="-122"/>
              </a:rPr>
              <a:t>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1635</Words>
  <Application>Microsoft Office PowerPoint</Application>
  <PresentationFormat>自定义</PresentationFormat>
  <Paragraphs>252</Paragraphs>
  <Slides>34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2231</cp:revision>
  <dcterms:created xsi:type="dcterms:W3CDTF">2017-11-13T08:28:00Z</dcterms:created>
  <dcterms:modified xsi:type="dcterms:W3CDTF">2021-11-23T06:57:47Z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